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3" r:id="rId10"/>
    <p:sldId id="264" r:id="rId11"/>
    <p:sldId id="266" r:id="rId12"/>
    <p:sldId id="267" r:id="rId13"/>
    <p:sldId id="269" r:id="rId14"/>
    <p:sldId id="268" r:id="rId15"/>
    <p:sldId id="281" r:id="rId16"/>
    <p:sldId id="282" r:id="rId17"/>
    <p:sldId id="270" r:id="rId18"/>
    <p:sldId id="283" r:id="rId19"/>
    <p:sldId id="278" r:id="rId20"/>
    <p:sldId id="271" r:id="rId21"/>
    <p:sldId id="284" r:id="rId22"/>
    <p:sldId id="279" r:id="rId23"/>
    <p:sldId id="285" r:id="rId24"/>
    <p:sldId id="280" r:id="rId25"/>
    <p:sldId id="272" r:id="rId26"/>
    <p:sldId id="273" r:id="rId27"/>
    <p:sldId id="274" r:id="rId28"/>
    <p:sldId id="275" r:id="rId29"/>
    <p:sldId id="276" r:id="rId30"/>
    <p:sldId id="27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Реабилитация в наркологии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Профессор А.М.Карпов – зав. кафедрой психотерапии и наркологии КГМА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Условия, определяющие поведение пациентов и взаимодействие с персоналом  в ходе ЛРП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Условия приема в реабилитационный центр на программу</a:t>
            </a:r>
          </a:p>
          <a:p>
            <a:r>
              <a:rPr lang="ru-RU" sz="3400" b="1" dirty="0" smtClean="0"/>
              <a:t>1</a:t>
            </a:r>
            <a:r>
              <a:rPr lang="ru-RU" sz="3400" b="1" dirty="0" smtClean="0">
                <a:solidFill>
                  <a:srgbClr val="FF0000"/>
                </a:solidFill>
              </a:rPr>
              <a:t>.Отказ </a:t>
            </a:r>
            <a:r>
              <a:rPr lang="ru-RU" sz="3400" b="1" dirty="0" smtClean="0"/>
              <a:t>пациента </a:t>
            </a:r>
            <a:r>
              <a:rPr lang="ru-RU" sz="3400" b="1" dirty="0" smtClean="0">
                <a:solidFill>
                  <a:srgbClr val="FF0000"/>
                </a:solidFill>
              </a:rPr>
              <a:t>от употребления всех </a:t>
            </a:r>
            <a:r>
              <a:rPr lang="ru-RU" sz="3400" b="1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sz="3400" b="1" dirty="0" smtClean="0">
                <a:solidFill>
                  <a:srgbClr val="FF0000"/>
                </a:solidFill>
              </a:rPr>
              <a:t> веществ</a:t>
            </a:r>
            <a:r>
              <a:rPr lang="ru-RU" sz="3400" b="1" dirty="0" smtClean="0"/>
              <a:t>, вызывающих опьянение и патологическое влечение.</a:t>
            </a:r>
          </a:p>
          <a:p>
            <a:pPr lvl="0"/>
            <a:r>
              <a:rPr lang="ru-RU" sz="3400" b="1" dirty="0" smtClean="0">
                <a:solidFill>
                  <a:srgbClr val="FF0000"/>
                </a:solidFill>
              </a:rPr>
              <a:t>2.Личная ответственность</a:t>
            </a:r>
            <a:r>
              <a:rPr lang="ru-RU" sz="3400" b="1" dirty="0" smtClean="0"/>
              <a:t> пациента за успех реабилитации</a:t>
            </a:r>
          </a:p>
          <a:p>
            <a:pPr lvl="0"/>
            <a:r>
              <a:rPr lang="ru-RU" sz="3400" b="1" dirty="0" smtClean="0">
                <a:solidFill>
                  <a:srgbClr val="FF0000"/>
                </a:solidFill>
              </a:rPr>
              <a:t>3.Опора на </a:t>
            </a:r>
            <a:r>
              <a:rPr lang="ru-RU" sz="3400" b="1" dirty="0" smtClean="0"/>
              <a:t>позитивные, личностно значимые для </a:t>
            </a:r>
            <a:r>
              <a:rPr lang="ru-RU" sz="3400" b="1" dirty="0" smtClean="0">
                <a:solidFill>
                  <a:srgbClr val="FF0000"/>
                </a:solidFill>
              </a:rPr>
              <a:t>пациента</a:t>
            </a:r>
            <a:r>
              <a:rPr lang="ru-RU" sz="3400" b="1" dirty="0" smtClean="0"/>
              <a:t> социальные ценности</a:t>
            </a:r>
          </a:p>
          <a:p>
            <a:endParaRPr lang="ru-RU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Условия, определяющие поведение пациентов и взаимодействие с персоналом  в ходе ЛРП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4.Обеспечение </a:t>
            </a:r>
            <a:r>
              <a:rPr lang="ru-RU" b="1" dirty="0" smtClean="0">
                <a:solidFill>
                  <a:srgbClr val="FF0000"/>
                </a:solidFill>
              </a:rPr>
              <a:t>правовой и организационной </a:t>
            </a:r>
            <a:r>
              <a:rPr lang="ru-RU" b="1" dirty="0" smtClean="0"/>
              <a:t>регламентации</a:t>
            </a:r>
          </a:p>
          <a:p>
            <a:pPr lvl="0"/>
            <a:r>
              <a:rPr lang="ru-RU" b="1" dirty="0" smtClean="0"/>
              <a:t>5.Создание в РЦ </a:t>
            </a:r>
            <a:r>
              <a:rPr lang="ru-RU" b="1" dirty="0" smtClean="0">
                <a:solidFill>
                  <a:srgbClr val="FF0000"/>
                </a:solidFill>
              </a:rPr>
              <a:t>единой бригады </a:t>
            </a:r>
            <a:r>
              <a:rPr lang="ru-RU" b="1" dirty="0" smtClean="0"/>
              <a:t>(команды) специалистов</a:t>
            </a:r>
          </a:p>
          <a:p>
            <a:pPr lvl="0"/>
            <a:r>
              <a:rPr lang="ru-RU" b="1" dirty="0" smtClean="0"/>
              <a:t>6.Активная роль </a:t>
            </a:r>
            <a:r>
              <a:rPr lang="ru-RU" b="1" dirty="0" smtClean="0">
                <a:solidFill>
                  <a:srgbClr val="FF0000"/>
                </a:solidFill>
              </a:rPr>
              <a:t>бывших пациентов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ghrte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000099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0" y="3527798"/>
            <a:ext cx="9129388" cy="335758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0" y="1844824"/>
            <a:ext cx="9144000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93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fontAlgn="auto" hangingPunct="1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СИСТЕМА </a:t>
            </a:r>
          </a:p>
          <a:p>
            <a:pPr algn="ctr" fontAlgn="auto" hangingPunct="1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РЕАБИЛИТАЦИИ И РЕСОЦИАЛИЗАЦИИ НАРКОПОТРЕБИТЕЛЕЙ </a:t>
            </a:r>
          </a:p>
          <a:p>
            <a:pPr algn="ctr" fontAlgn="auto" hangingPunct="1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РЕСПУБЛИКЕ ТАТАРСТАН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88640"/>
            <a:ext cx="8435280" cy="619268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Республике Татарстан, </a:t>
            </a:r>
            <a:r>
              <a:rPr lang="ru-RU" alt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одной из первых в стране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сформирована многоэтапная комплексная система оказания помощи потребителям наркотиков, создана необходимая инфраструктура, подготовлены специалисты, разработана методология работы. </a:t>
            </a:r>
            <a:endParaRPr lang="ru-RU" alt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ru-RU" alt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предусматривает проведение последовательных мероприятий, направленных </a:t>
            </a:r>
            <a:r>
              <a:rPr lang="ru-RU" alt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выявление </a:t>
            </a:r>
            <a:r>
              <a:rPr lang="ru-RU" alt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наркопотребителей</a:t>
            </a:r>
            <a:r>
              <a:rPr lang="ru-RU" alt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вовлечение их в программы лечения, реабилитации и </a:t>
            </a:r>
            <a:r>
              <a:rPr lang="ru-RU" alt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ресоциализации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endParaRPr lang="ru-RU" alt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Участниками деятельности в данной сфере являются государственные, муниципальные, некоммерческие организации, религиозные </a:t>
            </a:r>
            <a:r>
              <a:rPr lang="ru-RU" alt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конфессии</a:t>
            </a:r>
            <a:r>
              <a:rPr lang="ru-RU" alt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терапевтические сообщества.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9512" y="280973"/>
            <a:ext cx="8964488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системе оказания помощи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наркопотребителям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выделяется  три  основных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u="sng" dirty="0" smtClean="0">
                <a:solidFill>
                  <a:srgbClr val="C00000"/>
                </a:solidFill>
              </a:rPr>
              <a:t>Первый этап</a:t>
            </a:r>
            <a:r>
              <a:rPr lang="ru-RU" sz="2800" u="sng" dirty="0" smtClean="0">
                <a:solidFill>
                  <a:srgbClr val="C00000"/>
                </a:solidFill>
              </a:rPr>
              <a:t> – доврачебная помощь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(выявление наркозависимых  и первичная мотивация на лечение). Он осуществляется на базе </a:t>
            </a:r>
            <a:r>
              <a:rPr lang="ru-RU" altLang="ru-RU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низкопороговых</a:t>
            </a:r>
            <a:r>
              <a:rPr lang="ru-RU" alt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центров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общественными организациями «Профилактика и инициатива» (г.Казань), «Фонд Тимура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Исламова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(г.Набережные Челны), «Новый век» (г.Казань), «Вместе» (г.Нижнекамск). Эта работа проводится в партнерстве с Министерством здравоохранения РТ, Министерством труда, занятости и социальной защиты РТ, УФСКН России по РТ, МВД по РТ, муниципальными органами и учреждениями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14</a:t>
            </a:fld>
            <a:endParaRPr lang="ru-RU" sz="105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619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данного этапа можно разделить на 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составляющие: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	</a:t>
            </a:r>
            <a:r>
              <a:rPr lang="ru-RU" sz="2400" b="1" i="1" dirty="0" smtClean="0">
                <a:solidFill>
                  <a:srgbClr val="C00000"/>
                </a:solidFill>
              </a:rPr>
              <a:t>а)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аутрич-работа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-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выходы консультантов из числа лиц, прекративших употребление наркотиков, в возможные места дислокации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наркопотребителей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(подъезды, квартиры, улицы, трассы) для выявления и привлечения клиентов в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центр.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Аутрич-работники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«приводят» в центр около 50 % клиентов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приток клиентов обеспечивается за счет индивидуальной работы сотрудников общественных организаций с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наркопотребителями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задержанными правоохранительными органами. Во время пребывания в приемнике – распределителе им предоставляется  информация о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низкопороговых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центрах. В последующем в них обращаются около 25%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наркопотребителей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685800" algn="l"/>
              </a:tabLst>
            </a:pPr>
            <a:r>
              <a:rPr lang="ru-RU" alt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altLang="ru-RU" sz="2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низкопороговые</a:t>
            </a:r>
            <a:r>
              <a:rPr lang="ru-RU" altLang="ru-RU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программы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это  предоставление 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наркопотребителям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набора услуг по принципу «одного окна» на базе </a:t>
            </a:r>
            <a:r>
              <a:rPr lang="ru-RU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низкопороговых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центров. В них создается безопасная и  психологически комфортная среда для клиентов. Для получения услуг не требуется оплаты и наличия документов. Виды  оказываемых услуг: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  <a:tab pos="685800" algn="l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(раздача брошюр, буклетов и т.п.); 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  <a:tab pos="685800" algn="l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медицинские (экспресс-тестирование на ВИЧ - инфекцию, гепатиты и т.д.);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  <a:tab pos="685800" algn="l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психологические (индивидуальное консультирование, поддержка близкого окружения);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0850" algn="l"/>
                <a:tab pos="685800" algn="l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(помощь в восстановлении документов, предоставление средств личной гигиены, одежды).</a:t>
            </a: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9512" y="66869"/>
            <a:ext cx="896448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685800" algn="l"/>
              </a:tabLst>
            </a:pP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низкопороговый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центр  в течение года обслуживает около 500 человек, которые осуществляют от 3 до 5 тыс. обращений, 50% клиентов проходят тестирование на ВИЧ и другие инфекции, 25% - обращаются в медицинские учреждения для лечения наркомании и ВИЧ-инфекции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685800" algn="l"/>
              </a:tabLst>
            </a:pP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685800" algn="l"/>
              </a:tabLst>
            </a:pPr>
            <a:r>
              <a:rPr lang="ru-RU" alt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программы социального сопровождения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комплекс мероприятий 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наркопотребителями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готовы приступить к последовательному решению имеющихся проблем. Сотрудник центра координирует обращения клиента в различные медико-социальные службы, выстраивает оптимальную очередность получения услуг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17</a:t>
            </a:fld>
            <a:endParaRPr lang="ru-RU" sz="105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8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этап – лечение и медико-социальная реабилитация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наркозависимых реализуются в государственных наркологических учреждениях  Министерства здравоохранения Республики Татарстана. Помощь оказывается в 5-х наркологических (гг. Казань, Набережные Челны, Нижнекамск, Бугульма, Альметьевск) и психоневрологическом (г. Зеленодольск) диспансерах (общий коечный фонд наркологической службы составляет 653 коек)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lvl="0"/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/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35 наркологических кабинетах для взрослого населения и 38 кабинетах для детей центральных районных больниц. 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>
              <a:buNone/>
            </a:pP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algn="just"/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обеспечения доступности и своевременности оказания наркологической помощи населению наркологические диспансеры выполняют функции межрайонных центров. </a:t>
            </a:r>
          </a:p>
          <a:p>
            <a:pPr lvl="0"/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Определение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Реабилитация </a:t>
            </a:r>
            <a:r>
              <a:rPr lang="ru-RU" b="1" dirty="0" smtClean="0"/>
              <a:t>в наркологии – это </a:t>
            </a:r>
            <a:r>
              <a:rPr lang="ru-RU" b="1" dirty="0" smtClean="0">
                <a:solidFill>
                  <a:srgbClr val="FF0000"/>
                </a:solidFill>
              </a:rPr>
              <a:t>процесс и результат восстановления человека, прекратившего саморазрушение</a:t>
            </a:r>
            <a:r>
              <a:rPr lang="ru-RU" b="1" dirty="0" smtClean="0"/>
              <a:t>. </a:t>
            </a:r>
          </a:p>
          <a:p>
            <a:pPr>
              <a:buNone/>
            </a:pPr>
            <a:r>
              <a:rPr lang="ru-RU" b="1" dirty="0" smtClean="0"/>
              <a:t>    Если лечение можно определить как этап восстановления нарушений преимущественно на уровне тела, то на </a:t>
            </a:r>
            <a:r>
              <a:rPr lang="ru-RU" b="1" dirty="0" smtClean="0">
                <a:solidFill>
                  <a:srgbClr val="FF0000"/>
                </a:solidFill>
              </a:rPr>
              <a:t>этапе реабилитации работа  идет на уровне души и Духа 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9512" y="938843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структуре наркологических диспансеров функционируют </a:t>
            </a:r>
            <a:r>
              <a:rPr lang="ru-RU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стационарных (</a:t>
            </a:r>
            <a:r>
              <a:rPr lang="ru-RU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реабилитационных) центров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«Возвращение», «Преодоление», «Большие Ключи» на 117 реабилитационных коек) и </a:t>
            </a:r>
            <a:r>
              <a:rPr lang="ru-RU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 амбулаторных реабилитационных подразделения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20</a:t>
            </a:fld>
            <a:endParaRPr lang="ru-RU" sz="105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данного этапа включают: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altLang="ru-RU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детокс</a:t>
            </a:r>
            <a:r>
              <a:rPr lang="ru-RU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купирование </a:t>
            </a:r>
            <a:r>
              <a:rPr lang="ru-RU" alt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психотических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абстинентных расстройств (длительность до 7 дней). В это же время начинается мотивационная работа, нацеленная на продолжение лечения и реабилитацию (длительность программы ранней мотивации  от 10 до 30 дней);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alt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программы медико-социальной  реабилитации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 различаются по содержанию и  срокам пребывания в них больных (краткосрочные - до 35 дней, среднесрочные – от 3 до 6 месяцев, долгосрочные - свыше 6 месяцев). 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программы для </a:t>
            </a:r>
            <a:r>
              <a:rPr lang="ru-RU" altLang="ru-RU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созависимых</a:t>
            </a:r>
            <a:r>
              <a:rPr lang="ru-RU" alt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предусматривают  проведение  консультаций, семейных сессий, тренингов для родственников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и наркозависимых.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80920" cy="40466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363272" cy="5577483"/>
          </a:xfrm>
        </p:spPr>
        <p:txBody>
          <a:bodyPr>
            <a:normAutofit fontScale="92500" lnSpcReduction="10000"/>
          </a:bodyPr>
          <a:lstStyle/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Лечебно-реабилитационными программами  в 2013 году было охвачено 929 больных наркоманией (в 2012 году – 904 человека).</a:t>
            </a: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2008 года оказание лечебно-реабилитационных услуг гражданам на территории  РТ </a:t>
            </a:r>
            <a:r>
              <a:rPr lang="ru-RU" alt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финансируется в рамках реализации  Программы государственных гарантий оказания гражданам  РФ бесплатной медицинской помощи  через  систему обязательного медицинского страхования  в  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того, оказанием услуг по медицинской реабилитации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наркопотребителям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территории Республики Татарстан занимаются негосударственные реабилитационные центры. 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45085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 в каждом центре 20 койко-мест. Центр «ЭРА», «Ибис» прошли сертификацию НИЦ ФСКН России.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4282" y="1113052"/>
            <a:ext cx="8748000" cy="1800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986322"/>
            <a:ext cx="8748000" cy="1800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282" y="4856631"/>
            <a:ext cx="8748000" cy="17870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546" y="1605250"/>
            <a:ext cx="1800000" cy="1008000"/>
          </a:xfrm>
          <a:prstGeom prst="roundRect">
            <a:avLst/>
          </a:prstGeom>
          <a:solidFill>
            <a:srgbClr val="FF9B9D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7361" name="Прямоугольник 8"/>
          <p:cNvSpPr>
            <a:spLocks noChangeArrowheads="1"/>
          </p:cNvSpPr>
          <p:nvPr/>
        </p:nvSpPr>
        <p:spPr bwMode="auto">
          <a:xfrm>
            <a:off x="500063" y="1814513"/>
            <a:ext cx="1643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cs typeface="Arial" charset="0"/>
              </a:rPr>
              <a:t>Доврачебная помощь</a:t>
            </a:r>
          </a:p>
        </p:txBody>
      </p:sp>
      <p:sp>
        <p:nvSpPr>
          <p:cNvPr id="57362" name="Прямоугольник 9"/>
          <p:cNvSpPr>
            <a:spLocks noChangeArrowheads="1"/>
          </p:cNvSpPr>
          <p:nvPr/>
        </p:nvSpPr>
        <p:spPr bwMode="auto">
          <a:xfrm>
            <a:off x="2357438" y="1470025"/>
            <a:ext cx="307181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dirty="0">
                <a:solidFill>
                  <a:srgbClr val="FFFF00"/>
                </a:solidFill>
                <a:cs typeface="Arial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cs typeface="Arial" charset="0"/>
              </a:rPr>
              <a:t>Общественные организации </a:t>
            </a:r>
            <a:r>
              <a:rPr lang="ru-RU" sz="1400" i="1" dirty="0">
                <a:solidFill>
                  <a:srgbClr val="002060"/>
                </a:solidFill>
                <a:cs typeface="Arial" charset="0"/>
              </a:rPr>
              <a:t>«Профилактика и инициатива»</a:t>
            </a:r>
          </a:p>
          <a:p>
            <a:r>
              <a:rPr lang="ru-RU" sz="1400" i="1" dirty="0" smtClean="0">
                <a:solidFill>
                  <a:srgbClr val="002060"/>
                </a:solidFill>
                <a:cs typeface="Arial" charset="0"/>
              </a:rPr>
              <a:t>«Новый век»</a:t>
            </a:r>
            <a:endParaRPr lang="ru-RU" sz="1400" i="1" dirty="0">
              <a:solidFill>
                <a:srgbClr val="002060"/>
              </a:solidFill>
              <a:cs typeface="Arial" charset="0"/>
            </a:endParaRPr>
          </a:p>
          <a:p>
            <a:r>
              <a:rPr lang="ru-RU" sz="1400" i="1" dirty="0">
                <a:solidFill>
                  <a:srgbClr val="002060"/>
                </a:solidFill>
                <a:cs typeface="Arial" charset="0"/>
              </a:rPr>
              <a:t>«Фонд </a:t>
            </a:r>
            <a:r>
              <a:rPr lang="ru-RU" sz="1400" i="1" dirty="0" smtClean="0">
                <a:solidFill>
                  <a:srgbClr val="002060"/>
                </a:solidFill>
                <a:cs typeface="Arial" charset="0"/>
              </a:rPr>
              <a:t>Тимура </a:t>
            </a:r>
            <a:r>
              <a:rPr lang="ru-RU" sz="1400" i="1" dirty="0" err="1" smtClean="0">
                <a:solidFill>
                  <a:srgbClr val="002060"/>
                </a:solidFill>
                <a:cs typeface="Arial" charset="0"/>
              </a:rPr>
              <a:t>Исламова</a:t>
            </a:r>
            <a:r>
              <a:rPr lang="ru-RU" sz="1400" i="1" dirty="0" smtClean="0">
                <a:solidFill>
                  <a:srgbClr val="002060"/>
                </a:solidFill>
                <a:cs typeface="Arial" charset="0"/>
              </a:rPr>
              <a:t>»</a:t>
            </a:r>
          </a:p>
          <a:p>
            <a:r>
              <a:rPr lang="ru-RU" sz="1400" i="1" dirty="0" smtClean="0">
                <a:solidFill>
                  <a:srgbClr val="002060"/>
                </a:solidFill>
              </a:rPr>
              <a:t>«Вместе»</a:t>
            </a:r>
            <a:endParaRPr lang="ru-RU" sz="1400" i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7363" name="Прямоугольник 10"/>
          <p:cNvSpPr>
            <a:spLocks noChangeArrowheads="1"/>
          </p:cNvSpPr>
          <p:nvPr/>
        </p:nvSpPr>
        <p:spPr bwMode="auto">
          <a:xfrm>
            <a:off x="6156176" y="692696"/>
            <a:ext cx="19876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Партнеры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4546" y="3407082"/>
            <a:ext cx="1800000" cy="1008000"/>
          </a:xfrm>
          <a:prstGeom prst="roundRect">
            <a:avLst/>
          </a:prstGeom>
          <a:solidFill>
            <a:srgbClr val="ABC3D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67" name="Прямоугольник 12"/>
          <p:cNvSpPr>
            <a:spLocks noChangeArrowheads="1"/>
          </p:cNvSpPr>
          <p:nvPr/>
        </p:nvSpPr>
        <p:spPr bwMode="auto">
          <a:xfrm>
            <a:off x="500063" y="3629025"/>
            <a:ext cx="16430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cs typeface="Arial" charset="0"/>
              </a:rPr>
              <a:t>Лечение и реабилитация</a:t>
            </a:r>
          </a:p>
        </p:txBody>
      </p:sp>
      <p:sp>
        <p:nvSpPr>
          <p:cNvPr id="57368" name="Прямоугольник 13"/>
          <p:cNvSpPr>
            <a:spLocks noChangeArrowheads="1"/>
          </p:cNvSpPr>
          <p:nvPr/>
        </p:nvSpPr>
        <p:spPr bwMode="auto">
          <a:xfrm>
            <a:off x="2703785" y="692696"/>
            <a:ext cx="2444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Исполнители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8596" y="5356697"/>
            <a:ext cx="1800000" cy="1008000"/>
          </a:xfrm>
          <a:prstGeom prst="roundRect">
            <a:avLst/>
          </a:prstGeom>
          <a:solidFill>
            <a:srgbClr val="E7D49D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57372" name="Прямоугольник 15"/>
          <p:cNvSpPr>
            <a:spLocks noChangeArrowheads="1"/>
          </p:cNvSpPr>
          <p:nvPr/>
        </p:nvSpPr>
        <p:spPr bwMode="auto">
          <a:xfrm>
            <a:off x="428625" y="5499100"/>
            <a:ext cx="18907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 err="1">
                <a:cs typeface="Arial" charset="0"/>
              </a:rPr>
              <a:t>Ресоциализация</a:t>
            </a:r>
            <a:r>
              <a:rPr lang="ru-RU" sz="1600" b="1" dirty="0">
                <a:cs typeface="Arial" charset="0"/>
              </a:rPr>
              <a:t> и трудовая адаптация</a:t>
            </a:r>
          </a:p>
        </p:txBody>
      </p:sp>
      <p:sp>
        <p:nvSpPr>
          <p:cNvPr id="57373" name="Прямоугольник 16"/>
          <p:cNvSpPr>
            <a:spLocks noChangeArrowheads="1"/>
          </p:cNvSpPr>
          <p:nvPr/>
        </p:nvSpPr>
        <p:spPr bwMode="auto">
          <a:xfrm>
            <a:off x="500063" y="692696"/>
            <a:ext cx="1785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Этапы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928662" y="2714620"/>
            <a:ext cx="785818" cy="642942"/>
          </a:xfrm>
          <a:prstGeom prst="downArrow">
            <a:avLst/>
          </a:prstGeom>
          <a:gradFill flip="none" rotWithShape="1">
            <a:gsLst>
              <a:gs pos="0">
                <a:srgbClr val="FF9799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928662" y="4572008"/>
            <a:ext cx="785818" cy="642942"/>
          </a:xfrm>
          <a:prstGeom prst="downArrow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-501650" y="3714750"/>
            <a:ext cx="5716588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 flipH="1" flipV="1">
            <a:off x="2571750" y="3714750"/>
            <a:ext cx="5715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7382" name="Прямоугольник 21"/>
          <p:cNvSpPr>
            <a:spLocks noChangeArrowheads="1"/>
          </p:cNvSpPr>
          <p:nvPr/>
        </p:nvSpPr>
        <p:spPr bwMode="auto">
          <a:xfrm>
            <a:off x="5429250" y="1252736"/>
            <a:ext cx="3500438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Министерство здравоохранения РТ</a:t>
            </a:r>
          </a:p>
          <a:p>
            <a:r>
              <a:rPr lang="ru-RU" sz="1400" b="1" i="1" dirty="0">
                <a:solidFill>
                  <a:srgbClr val="002060"/>
                </a:solidFill>
                <a:cs typeface="Arial" charset="0"/>
              </a:rPr>
              <a:t>   Республиканский наркологический </a:t>
            </a:r>
            <a:r>
              <a:rPr lang="ru-RU" sz="1400" b="1" i="1" dirty="0" smtClean="0">
                <a:solidFill>
                  <a:srgbClr val="002060"/>
                </a:solidFill>
                <a:cs typeface="Arial" charset="0"/>
              </a:rPr>
              <a:t>  </a:t>
            </a:r>
          </a:p>
          <a:p>
            <a:r>
              <a:rPr lang="ru-RU" sz="1400" b="1" i="1" dirty="0" smtClean="0">
                <a:solidFill>
                  <a:srgbClr val="002060"/>
                </a:solidFill>
              </a:rPr>
              <a:t>   </a:t>
            </a:r>
            <a:r>
              <a:rPr lang="ru-RU" sz="1400" b="1" i="1" dirty="0" smtClean="0">
                <a:solidFill>
                  <a:srgbClr val="002060"/>
                </a:solidFill>
                <a:cs typeface="Arial" charset="0"/>
              </a:rPr>
              <a:t>диспансер</a:t>
            </a:r>
            <a:endParaRPr lang="ru-RU" sz="1400" b="1" i="1" dirty="0">
              <a:solidFill>
                <a:srgbClr val="002060"/>
              </a:solidFill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Министерство труда, занятости и </a:t>
            </a:r>
            <a:r>
              <a:rPr lang="ru-RU" sz="1400" b="1" dirty="0" smtClean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cs typeface="Arial" charset="0"/>
              </a:rPr>
              <a:t>социальной </a:t>
            </a: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защиты РТ</a:t>
            </a:r>
          </a:p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cs typeface="Arial" charset="0"/>
              </a:rPr>
              <a:t>МВД </a:t>
            </a: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по </a:t>
            </a:r>
            <a:r>
              <a:rPr lang="ru-RU" sz="1400" b="1" dirty="0" smtClean="0">
                <a:solidFill>
                  <a:srgbClr val="002060"/>
                </a:solidFill>
                <a:cs typeface="Arial" charset="0"/>
              </a:rPr>
              <a:t>РТ</a:t>
            </a:r>
          </a:p>
          <a:p>
            <a:pPr>
              <a:buFont typeface="Arial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  УФСКН РФ по РТ</a:t>
            </a:r>
            <a:endParaRPr 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57383" name="Прямоугольник 22"/>
          <p:cNvSpPr>
            <a:spLocks noChangeArrowheads="1"/>
          </p:cNvSpPr>
          <p:nvPr/>
        </p:nvSpPr>
        <p:spPr bwMode="auto">
          <a:xfrm>
            <a:off x="5572125" y="5284788"/>
            <a:ext cx="3214688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Министерство труда, занятости и социальной защиты РТ</a:t>
            </a:r>
          </a:p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Сообщество «Анонимные наркоманы»</a:t>
            </a:r>
          </a:p>
          <a:p>
            <a:endParaRPr lang="ru-RU" sz="1400" b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7384" name="Прямоугольник 23"/>
          <p:cNvSpPr>
            <a:spLocks noChangeArrowheads="1"/>
          </p:cNvSpPr>
          <p:nvPr/>
        </p:nvSpPr>
        <p:spPr bwMode="auto">
          <a:xfrm>
            <a:off x="2500313" y="3411016"/>
            <a:ext cx="2928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FFFF00"/>
                </a:solidFill>
                <a:cs typeface="Arial" charset="0"/>
              </a:rPr>
              <a:t>  </a:t>
            </a: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Министерство здравоохранения РТ</a:t>
            </a:r>
          </a:p>
          <a:p>
            <a:r>
              <a:rPr lang="ru-RU" sz="1400" b="1" i="1" dirty="0">
                <a:solidFill>
                  <a:srgbClr val="002060"/>
                </a:solidFill>
                <a:cs typeface="Arial" charset="0"/>
              </a:rPr>
              <a:t>Республиканский наркологический диспансер</a:t>
            </a:r>
          </a:p>
        </p:txBody>
      </p:sp>
      <p:sp>
        <p:nvSpPr>
          <p:cNvPr id="57385" name="Прямоугольник 24"/>
          <p:cNvSpPr>
            <a:spLocks noChangeArrowheads="1"/>
          </p:cNvSpPr>
          <p:nvPr/>
        </p:nvSpPr>
        <p:spPr bwMode="auto">
          <a:xfrm>
            <a:off x="5643563" y="3769221"/>
            <a:ext cx="2928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Религиозные </a:t>
            </a:r>
            <a:r>
              <a:rPr lang="ru-RU" sz="1400" b="1" dirty="0" err="1">
                <a:solidFill>
                  <a:srgbClr val="002060"/>
                </a:solidFill>
                <a:cs typeface="Arial" charset="0"/>
              </a:rPr>
              <a:t>конфессии</a:t>
            </a:r>
            <a:endParaRPr lang="ru-RU" sz="1400" b="1" dirty="0">
              <a:solidFill>
                <a:srgbClr val="002060"/>
              </a:solidFill>
              <a:cs typeface="Arial" charset="0"/>
            </a:endParaRPr>
          </a:p>
          <a:p>
            <a:endParaRPr lang="ru-RU" sz="1400" b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7386" name="Прямоугольник 25"/>
          <p:cNvSpPr>
            <a:spLocks noChangeArrowheads="1"/>
          </p:cNvSpPr>
          <p:nvPr/>
        </p:nvSpPr>
        <p:spPr bwMode="auto">
          <a:xfrm>
            <a:off x="2428875" y="5072063"/>
            <a:ext cx="30003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5400000" algn="ctr" rotWithShape="0">
              <a:schemeClr val="tx1">
                <a:alpha val="96000"/>
              </a:schemeClr>
            </a:outerShdw>
          </a:effectLst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FFFF00"/>
                </a:solidFill>
                <a:cs typeface="Arial" charset="0"/>
              </a:rPr>
              <a:t>  </a:t>
            </a: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Министерство здравоохранения РТ</a:t>
            </a:r>
          </a:p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Общественные организации</a:t>
            </a:r>
          </a:p>
          <a:p>
            <a:pPr>
              <a:buFont typeface="Arial" charset="0"/>
              <a:buChar char="•"/>
            </a:pPr>
            <a:r>
              <a:rPr lang="ru-RU" sz="1400" b="1" dirty="0">
                <a:solidFill>
                  <a:srgbClr val="002060"/>
                </a:solidFill>
                <a:cs typeface="Arial" charset="0"/>
              </a:rPr>
              <a:t>  Социально-реабилитационный центр «Роза ветров»</a:t>
            </a:r>
          </a:p>
          <a:p>
            <a:endParaRPr lang="ru-RU" sz="1400" b="1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7387" name="Прямоугольник 26"/>
          <p:cNvSpPr>
            <a:spLocks noChangeArrowheads="1"/>
          </p:cNvSpPr>
          <p:nvPr/>
        </p:nvSpPr>
        <p:spPr bwMode="auto">
          <a:xfrm>
            <a:off x="357188" y="44624"/>
            <a:ext cx="8429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СИСТЕМА ОКАЗАНИЯ ПОМОЩИ НАРКОЗАВИСИМЫМ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14313" y="714375"/>
            <a:ext cx="87868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25</a:t>
            </a:fld>
            <a:endParaRPr lang="ru-RU" sz="105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" y="571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ЛЕЧЕНИЕ В ГОСУДАРСТВЕННЫХ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НАРКОЛОГИЧЕСКИХ УЧРЕЖДЕНИЯХ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94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23731"/>
            <a:ext cx="3600400" cy="2621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11" descr="10"/>
          <p:cNvPicPr>
            <a:picLocks noChangeAspect="1" noChangeArrowheads="1"/>
          </p:cNvPicPr>
          <p:nvPr/>
        </p:nvPicPr>
        <p:blipFill>
          <a:blip r:embed="rId3" cstate="print"/>
          <a:srcRect l="12351"/>
          <a:stretch>
            <a:fillRect/>
          </a:stretch>
        </p:blipFill>
        <p:spPr bwMode="auto">
          <a:xfrm>
            <a:off x="179512" y="3867677"/>
            <a:ext cx="3576966" cy="2801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960440" y="1386642"/>
            <a:ext cx="51835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РЕСПУБЛИКАНСКИЙ НАРКОЛОГИЧЕСКИЙ ДИСПАНСЕР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Министерства здравоохранения РТ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г.Казань, ул. Сеченова, д. 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врач: Ахметзянов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Ильгиз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Ильдарович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995936" y="3617441"/>
            <a:ext cx="496855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оказывается в 5-ти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наркологических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(г.г. Казань, Набережные Челны, Нижнекамск, Бугульма, Альметьевск) и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психоневрологическом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(г. Зеленодольск) диспансерах.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коечный фонд наркологической службы составляет 653 коек, а также в 35 наркологических кабинетах для взрослого населения и 38 кабинетах для детей центральных районных больниц. 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26</a:t>
            </a:fld>
            <a:endParaRPr lang="ru-RU" sz="105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Picture 1" descr="Изображение 009"/>
          <p:cNvPicPr>
            <a:picLocks noChangeAspect="1" noChangeArrowheads="1"/>
          </p:cNvPicPr>
          <p:nvPr/>
        </p:nvPicPr>
        <p:blipFill>
          <a:blip r:embed="rId2" cstate="print"/>
          <a:srcRect r="8284"/>
          <a:stretch>
            <a:fillRect/>
          </a:stretch>
        </p:blipFill>
        <p:spPr bwMode="auto">
          <a:xfrm>
            <a:off x="179512" y="1052736"/>
            <a:ext cx="3528392" cy="288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9" name="Picture 3" descr="Изображение 030"/>
          <p:cNvPicPr>
            <a:picLocks noChangeAspect="1" noChangeArrowheads="1"/>
          </p:cNvPicPr>
          <p:nvPr/>
        </p:nvPicPr>
        <p:blipFill>
          <a:blip r:embed="rId3" cstate="print"/>
          <a:srcRect l="6512" t="13229" r="20251" b="26639"/>
          <a:stretch>
            <a:fillRect/>
          </a:stretch>
        </p:blipFill>
        <p:spPr bwMode="auto">
          <a:xfrm>
            <a:off x="179512" y="4178002"/>
            <a:ext cx="352425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923928" y="998726"/>
            <a:ext cx="50405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структуре наркологических диспансеров функционируют: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стационарных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117 реабилитационных коек)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 амбулаторных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реабилитационных подразделения.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пребывания в них больных: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краткосрочные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(до 35 дней),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среднесрочные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(от 3 до 6 месяцев),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долгосрочные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(свыше 6 месяцев).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923928" y="4482986"/>
            <a:ext cx="50405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Реабилитационные центры, «Преодоление», «Большие Ключи» (г.Казань), «Возвращение» (г.Набережные Челны)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Лечебно-реабилитационными программами  в 2013 году было охвачено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929 больных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наркоманией (в 2012 году –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904 человека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МЕДИЦИНСКАЯ РЕАБИЛИТАЦИЯ В ГОСУДАРСТВЕННЫХ НАРКОЛОГИЧЕСКИХ УЧРЕЖДЕНИЯХ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27</a:t>
            </a:fld>
            <a:endParaRPr lang="ru-RU" sz="105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223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РЕАБИЛИТАЦИОННЫЙ ЦЕНТР «ПРЕОДОЛЕНИЕ»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255367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РЕАБИЛИТАЦИОННЫЙ ЦЕНТР «БОЛЬШИЕ КЛЮЧИ»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6" name="Picture 2" descr="Изображение 042"/>
          <p:cNvPicPr>
            <a:picLocks noChangeAspect="1" noChangeArrowheads="1"/>
          </p:cNvPicPr>
          <p:nvPr/>
        </p:nvPicPr>
        <p:blipFill>
          <a:blip r:embed="rId2" cstate="print"/>
          <a:srcRect l="-12" t="21316" r="6837"/>
          <a:stretch>
            <a:fillRect/>
          </a:stretch>
        </p:blipFill>
        <p:spPr bwMode="auto">
          <a:xfrm>
            <a:off x="4644008" y="476672"/>
            <a:ext cx="432048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8" name="Picture 4" descr="Безымянный"/>
          <p:cNvPicPr>
            <a:picLocks noChangeAspect="1" noChangeArrowheads="1"/>
          </p:cNvPicPr>
          <p:nvPr/>
        </p:nvPicPr>
        <p:blipFill>
          <a:blip r:embed="rId3" cstate="print"/>
          <a:srcRect t="6667"/>
          <a:stretch>
            <a:fillRect/>
          </a:stretch>
        </p:blipFill>
        <p:spPr bwMode="auto">
          <a:xfrm>
            <a:off x="179512" y="3717032"/>
            <a:ext cx="432048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0" name="Picture 2" descr="IMG_0506"/>
          <p:cNvPicPr>
            <a:picLocks noChangeAspect="1" noChangeArrowheads="1"/>
          </p:cNvPicPr>
          <p:nvPr/>
        </p:nvPicPr>
        <p:blipFill>
          <a:blip r:embed="rId4" cstate="print"/>
          <a:srcRect t="6988"/>
          <a:stretch>
            <a:fillRect/>
          </a:stretch>
        </p:blipFill>
        <p:spPr bwMode="auto">
          <a:xfrm>
            <a:off x="4644008" y="3717032"/>
            <a:ext cx="433538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Рисунок2.png"/>
          <p:cNvPicPr>
            <a:picLocks noChangeAspect="1"/>
          </p:cNvPicPr>
          <p:nvPr/>
        </p:nvPicPr>
        <p:blipFill>
          <a:blip r:embed="rId5" cstate="print"/>
          <a:srcRect t="10628" b="5021"/>
          <a:stretch>
            <a:fillRect/>
          </a:stretch>
        </p:blipFill>
        <p:spPr>
          <a:xfrm>
            <a:off x="179512" y="476672"/>
            <a:ext cx="432048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28</a:t>
            </a:fld>
            <a:endParaRPr lang="ru-RU" sz="105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" y="571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ПОМОЩЬ НАРКОПОТРЕБИТЕЛЯМ В НЕГОСУДАРСТВЕННЫХ РЕАБИЛИТАЦИОННЫХ ЦЕНТРАХ</a:t>
            </a:r>
          </a:p>
        </p:txBody>
      </p:sp>
      <p:pic>
        <p:nvPicPr>
          <p:cNvPr id="2050" name="Picture 2" descr="фото (19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3555134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фото (1)"/>
          <p:cNvPicPr>
            <a:picLocks noChangeAspect="1" noChangeArrowheads="1"/>
          </p:cNvPicPr>
          <p:nvPr/>
        </p:nvPicPr>
        <p:blipFill>
          <a:blip r:embed="rId3" cstate="print"/>
          <a:srcRect l="10553" t="24669" r="-446" b="24474"/>
          <a:stretch>
            <a:fillRect/>
          </a:stretch>
        </p:blipFill>
        <p:spPr bwMode="auto">
          <a:xfrm>
            <a:off x="179512" y="3933056"/>
            <a:ext cx="3594100" cy="2723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923928" y="2858453"/>
            <a:ext cx="504056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составе Центра работают 2 подразделения: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детоксикации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(имеется лицензия МЗ РТ на оказание мед. услуг);</a:t>
            </a:r>
          </a:p>
          <a:p>
            <a:pPr lvl="0" algn="just"/>
            <a:r>
              <a:rPr lang="ru-RU" alt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реабилитационно-мотивационное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(реабилитацию в среднем проходят </a:t>
            </a:r>
          </a:p>
          <a:p>
            <a:pPr lvl="0" algn="just"/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 граждан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 реабилитации: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месяца.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стоимость реабилитации –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30 до 90 тысяч рублей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Реабилитационный центр получил сертификат НИЦ ФСКН России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23928" y="1196752"/>
            <a:ext cx="5220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«Центр медико-социальной реабилитации «ЭРА»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г.Казань, ул. Заботина, д.13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Руководитель: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Мубаракшин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Эдуард </a:t>
            </a:r>
            <a:r>
              <a:rPr lang="ru-RU" alt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Нурвагизович</a:t>
            </a:r>
            <a:endParaRPr lang="ru-RU" alt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29</a:t>
            </a:fld>
            <a:endParaRPr lang="ru-RU" sz="105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Цель реабилитации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– восстановление (или формирование, если нечего восстанавливать) </a:t>
            </a:r>
            <a:r>
              <a:rPr lang="ru-RU" b="1" dirty="0" smtClean="0">
                <a:solidFill>
                  <a:srgbClr val="FF0000"/>
                </a:solidFill>
              </a:rPr>
              <a:t>нормативного психологического и социального статуса </a:t>
            </a:r>
            <a:r>
              <a:rPr lang="ru-RU" b="1" dirty="0" smtClean="0"/>
              <a:t>больного на основе раскрытия и развития его биологического, интеллектуального, нравственного, эмоционального и творческого потенциала. </a:t>
            </a:r>
            <a:endParaRPr lang="ru-RU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02493" y="5715"/>
            <a:ext cx="69390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СОЦИАЛЬНАЯ РЕАБИЛИТАЦИЯ И </a:t>
            </a:r>
            <a:endParaRPr lang="en-US" sz="2400" b="1" dirty="0" smtClean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РЕСОЦИАЛИЗАЦИЯ НАРКОПОТРЕБИТЕЛЕЙ</a:t>
            </a:r>
          </a:p>
        </p:txBody>
      </p:sp>
      <p:pic>
        <p:nvPicPr>
          <p:cNvPr id="1026" name="Picture 2" descr="P1050708"/>
          <p:cNvPicPr>
            <a:picLocks noChangeAspect="1" noChangeArrowheads="1"/>
          </p:cNvPicPr>
          <p:nvPr/>
        </p:nvPicPr>
        <p:blipFill>
          <a:blip r:embed="rId2" cstate="print"/>
          <a:srcRect r="5179"/>
          <a:stretch>
            <a:fillRect/>
          </a:stretch>
        </p:blipFill>
        <p:spPr bwMode="auto">
          <a:xfrm>
            <a:off x="179512" y="980728"/>
            <a:ext cx="3528392" cy="277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P1050709"/>
          <p:cNvPicPr>
            <a:picLocks noChangeAspect="1" noChangeArrowheads="1"/>
          </p:cNvPicPr>
          <p:nvPr/>
        </p:nvPicPr>
        <p:blipFill>
          <a:blip r:embed="rId3" cstate="print"/>
          <a:srcRect l="11976" r="4192"/>
          <a:stretch>
            <a:fillRect/>
          </a:stretch>
        </p:blipFill>
        <p:spPr bwMode="auto">
          <a:xfrm>
            <a:off x="179512" y="4005064"/>
            <a:ext cx="3528392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851920" y="4145012"/>
            <a:ext cx="51480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11 лет работы  помощь получили более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7500 человек;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вопросам, связанным с проблемой ВИЧ, - более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человек;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прохождения социальной реабилитации обратились  более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1800 человек</a:t>
            </a: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тех, кто полностью прошел программу,  60% находятся в стойкой ремиссии.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1920" y="1059701"/>
            <a:ext cx="51845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Социально-реабилитационный центр  </a:t>
            </a:r>
          </a:p>
          <a:p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«Роза ветров»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г.Казань, ул. Ст.Халтурина, д.16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Руководитель: Дмитриев Александр Николаевич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центра работает 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Казанская общественная организация родственников наркозависимых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«Вера»</a:t>
            </a:r>
          </a:p>
          <a:p>
            <a:r>
              <a:rPr lang="ru-RU" alt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Руководитель: Дмитриева Татьяна Георгиевна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pPr>
              <a:defRPr/>
            </a:pPr>
            <a:fld id="{29B47F88-0211-4BF4-A688-6BCF39D8A2EA}" type="slidenum">
              <a:rPr lang="ru-RU" sz="1050" b="1" smtClean="0"/>
              <a:pPr>
                <a:defRPr/>
              </a:pPr>
              <a:t>30</a:t>
            </a:fld>
            <a:endParaRPr lang="ru-RU" sz="105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Программа реабилитации.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184576"/>
          </a:xfrm>
        </p:spPr>
        <p:txBody>
          <a:bodyPr>
            <a:normAutofit/>
          </a:bodyPr>
          <a:lstStyle/>
          <a:p>
            <a:r>
              <a:rPr lang="ru-RU" b="1" dirty="0" smtClean="0"/>
              <a:t>Для достижения успеха реабилитации нужно решить как минимум, </a:t>
            </a:r>
          </a:p>
          <a:p>
            <a:r>
              <a:rPr lang="ru-RU" b="1" dirty="0" smtClean="0"/>
              <a:t>9 самостоятельных, но взаимосвязанных задач. </a:t>
            </a:r>
          </a:p>
          <a:p>
            <a:r>
              <a:rPr lang="ru-RU" b="1" dirty="0" smtClean="0"/>
              <a:t>Их совокупность обеспечивает последовательность и конструктивность реабилитации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реабилитации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b="1" dirty="0" smtClean="0"/>
              <a:t>1.У пациентов, принимаемых на реабилитацию, необходимо сформировать осознанную и стойкую мотивацию (установку) </a:t>
            </a:r>
            <a:r>
              <a:rPr lang="ru-RU" b="1" dirty="0" smtClean="0">
                <a:solidFill>
                  <a:srgbClr val="FF0000"/>
                </a:solidFill>
              </a:rPr>
              <a:t>на окончательный отказ от ПАВ </a:t>
            </a:r>
            <a:r>
              <a:rPr lang="ru-RU" b="1" dirty="0" smtClean="0"/>
              <a:t>на всю жизнь.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2.У поступающих в РЦ нужно создать мотивацию на </a:t>
            </a:r>
            <a:r>
              <a:rPr lang="ru-RU" b="1" dirty="0" smtClean="0">
                <a:solidFill>
                  <a:srgbClr val="FF0000"/>
                </a:solidFill>
              </a:rPr>
              <a:t>включение в лечебно реабилитационный процесс</a:t>
            </a:r>
          </a:p>
          <a:p>
            <a:pPr lvl="0">
              <a:buNone/>
            </a:pPr>
            <a:r>
              <a:rPr lang="ru-RU" b="1" dirty="0" smtClean="0"/>
              <a:t>3. Необходимо добиться </a:t>
            </a:r>
            <a:r>
              <a:rPr lang="ru-RU" b="1" dirty="0" err="1" smtClean="0">
                <a:solidFill>
                  <a:srgbClr val="FF0000"/>
                </a:solidFill>
              </a:rPr>
              <a:t>дезактуализации</a:t>
            </a:r>
            <a:r>
              <a:rPr lang="ru-RU" b="1" dirty="0" smtClean="0">
                <a:solidFill>
                  <a:srgbClr val="FF0000"/>
                </a:solidFill>
              </a:rPr>
              <a:t> влечения к наркотику</a:t>
            </a:r>
            <a:r>
              <a:rPr lang="ru-RU" b="1" dirty="0" smtClean="0"/>
              <a:t>, чтобы  максимально снизить риск рецидива болезни.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реабилитации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/>
              <a:t>4.Следует </a:t>
            </a:r>
            <a:r>
              <a:rPr lang="ru-RU" b="1" dirty="0" err="1" smtClean="0"/>
              <a:t>скорригировать</a:t>
            </a:r>
            <a:r>
              <a:rPr lang="ru-RU" b="1" dirty="0" smtClean="0"/>
              <a:t> и </a:t>
            </a:r>
            <a:r>
              <a:rPr lang="ru-RU" b="1" dirty="0" smtClean="0">
                <a:solidFill>
                  <a:srgbClr val="FF0000"/>
                </a:solidFill>
              </a:rPr>
              <a:t>устранить расстройства </a:t>
            </a:r>
            <a:r>
              <a:rPr lang="ru-RU" b="1" dirty="0" smtClean="0"/>
              <a:t>поведения, эмоций, мышления, интеллекта, памяти, сна и другие, которые сформировались у пациентов во время болезни. </a:t>
            </a:r>
            <a:endParaRPr lang="ru-RU" dirty="0" smtClean="0"/>
          </a:p>
          <a:p>
            <a:pPr lvl="0"/>
            <a:r>
              <a:rPr lang="ru-RU" b="1" dirty="0" smtClean="0"/>
              <a:t>5.Необходимо </a:t>
            </a:r>
            <a:r>
              <a:rPr lang="ru-RU" b="1" dirty="0" smtClean="0">
                <a:solidFill>
                  <a:srgbClr val="FF0000"/>
                </a:solidFill>
              </a:rPr>
              <a:t>восстановить соматическое здоровье </a:t>
            </a:r>
            <a:r>
              <a:rPr lang="ru-RU" b="1" dirty="0" smtClean="0"/>
              <a:t>реабилитируемых, а также </a:t>
            </a:r>
            <a:r>
              <a:rPr lang="ru-RU" b="1" dirty="0" err="1" smtClean="0"/>
              <a:t>замотивировать</a:t>
            </a:r>
            <a:r>
              <a:rPr lang="ru-RU" b="1" dirty="0" smtClean="0"/>
              <a:t> их на усвоение навыков здорового образа жизни.</a:t>
            </a:r>
          </a:p>
          <a:p>
            <a:r>
              <a:rPr lang="ru-RU" b="1" dirty="0" smtClean="0"/>
              <a:t>6.Нужно провести </a:t>
            </a:r>
            <a:r>
              <a:rPr lang="ru-RU" b="1" dirty="0" smtClean="0">
                <a:solidFill>
                  <a:srgbClr val="FF0000"/>
                </a:solidFill>
              </a:rPr>
              <a:t>коррекцию личности </a:t>
            </a:r>
            <a:r>
              <a:rPr lang="ru-RU" b="1" dirty="0" smtClean="0"/>
              <a:t>пациента.</a:t>
            </a:r>
            <a:endParaRPr lang="ru-RU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Задачи реабилитации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7. Нужно научить пациента методикам </a:t>
            </a:r>
            <a:r>
              <a:rPr lang="ru-RU" b="1" dirty="0" err="1" smtClean="0">
                <a:solidFill>
                  <a:srgbClr val="FF0000"/>
                </a:solidFill>
              </a:rPr>
              <a:t>саморегуляции</a:t>
            </a:r>
            <a:r>
              <a:rPr lang="ru-RU" b="1" dirty="0" smtClean="0">
                <a:solidFill>
                  <a:srgbClr val="FF0000"/>
                </a:solidFill>
              </a:rPr>
              <a:t> и самовоспитания</a:t>
            </a:r>
            <a:r>
              <a:rPr lang="ru-RU" b="1" dirty="0" smtClean="0"/>
              <a:t>.</a:t>
            </a:r>
            <a:endParaRPr lang="ru-RU" dirty="0" smtClean="0"/>
          </a:p>
          <a:p>
            <a:pPr lvl="0"/>
            <a:r>
              <a:rPr lang="ru-RU" b="1" dirty="0" smtClean="0"/>
              <a:t>8. Необходимо </a:t>
            </a:r>
            <a:r>
              <a:rPr lang="ru-RU" b="1" dirty="0" smtClean="0">
                <a:solidFill>
                  <a:srgbClr val="FF0000"/>
                </a:solidFill>
              </a:rPr>
              <a:t>восстановление связей </a:t>
            </a:r>
            <a:r>
              <a:rPr lang="ru-RU" b="1" dirty="0" smtClean="0"/>
              <a:t>пациентов с семьей, родными, друзьями и обществом</a:t>
            </a:r>
            <a:endParaRPr lang="ru-RU" dirty="0" smtClean="0"/>
          </a:p>
          <a:p>
            <a:r>
              <a:rPr lang="ru-RU" b="1" dirty="0" smtClean="0"/>
              <a:t>9. Нужно добиться </a:t>
            </a:r>
            <a:r>
              <a:rPr lang="ru-RU" b="1" dirty="0" err="1" smtClean="0">
                <a:solidFill>
                  <a:srgbClr val="FF0000"/>
                </a:solidFill>
              </a:rPr>
              <a:t>самообеспечения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пациента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Принципы построения и проведения лечебно-реабилитационного процесса 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 Принцип </a:t>
            </a:r>
            <a:r>
              <a:rPr lang="ru-RU" b="1" dirty="0" smtClean="0">
                <a:solidFill>
                  <a:srgbClr val="FF0000"/>
                </a:solidFill>
              </a:rPr>
              <a:t>добровольности</a:t>
            </a:r>
            <a:r>
              <a:rPr lang="ru-RU" b="1" dirty="0" smtClean="0"/>
              <a:t> участия в ЛРП и оформления контракта с пациентом</a:t>
            </a:r>
          </a:p>
          <a:p>
            <a:r>
              <a:rPr lang="ru-RU" b="1" dirty="0" smtClean="0"/>
              <a:t>2. Принцип </a:t>
            </a:r>
            <a:r>
              <a:rPr lang="ru-RU" b="1" dirty="0" smtClean="0">
                <a:solidFill>
                  <a:srgbClr val="FF0000"/>
                </a:solidFill>
              </a:rPr>
              <a:t>доступности и открытости </a:t>
            </a:r>
            <a:r>
              <a:rPr lang="ru-RU" b="1" dirty="0" smtClean="0"/>
              <a:t>реабилитационных учреждений</a:t>
            </a:r>
          </a:p>
          <a:p>
            <a:r>
              <a:rPr lang="ru-RU" b="1" dirty="0" smtClean="0"/>
              <a:t>3. Принцип </a:t>
            </a:r>
            <a:r>
              <a:rPr lang="ru-RU" b="1" dirty="0" smtClean="0">
                <a:solidFill>
                  <a:srgbClr val="FF0000"/>
                </a:solidFill>
              </a:rPr>
              <a:t>доверительности и партнерства</a:t>
            </a:r>
          </a:p>
          <a:p>
            <a:r>
              <a:rPr lang="ru-RU" b="1" dirty="0" smtClean="0"/>
              <a:t>4. </a:t>
            </a:r>
            <a:r>
              <a:rPr lang="ru-RU" b="1" dirty="0" smtClean="0">
                <a:solidFill>
                  <a:srgbClr val="FF0000"/>
                </a:solidFill>
              </a:rPr>
              <a:t>Единство</a:t>
            </a:r>
            <a:r>
              <a:rPr lang="ru-RU" b="1" dirty="0" smtClean="0"/>
              <a:t> социально-психологических и медико-биологических методов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Принципы построения и проведения лечебно-реабилитационного процесса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5. Принцип </a:t>
            </a:r>
            <a:r>
              <a:rPr lang="ru-RU" b="1" dirty="0" smtClean="0">
                <a:solidFill>
                  <a:srgbClr val="FF0000"/>
                </a:solidFill>
              </a:rPr>
              <a:t>многообразия и индивидуализации </a:t>
            </a:r>
            <a:r>
              <a:rPr lang="ru-RU" b="1" dirty="0" smtClean="0"/>
              <a:t>форм реабилитационной работы. </a:t>
            </a:r>
            <a:endParaRPr lang="ru-RU" dirty="0" smtClean="0"/>
          </a:p>
          <a:p>
            <a:pPr lvl="0"/>
            <a:r>
              <a:rPr lang="ru-RU" b="1" dirty="0" smtClean="0">
                <a:ea typeface="Times New Roman" pitchFamily="18" charset="0"/>
                <a:cs typeface="Times New Roman" pitchFamily="18" charset="0"/>
              </a:rPr>
              <a:t>6. Принцип </a:t>
            </a:r>
            <a:r>
              <a:rPr lang="ru-RU" b="1" dirty="0" err="1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этапности</a:t>
            </a:r>
            <a:r>
              <a:rPr lang="ru-RU" b="1" dirty="0" smtClean="0"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1.Адаптационный этап</a:t>
            </a:r>
            <a:r>
              <a:rPr lang="ru-RU" sz="2800" b="1" dirty="0" smtClean="0"/>
              <a:t>, длящийся около 1 месяца</a:t>
            </a:r>
          </a:p>
          <a:p>
            <a:pPr>
              <a:buNone/>
            </a:pPr>
            <a:r>
              <a:rPr lang="ru-RU" sz="2800" b="1" dirty="0" smtClean="0"/>
              <a:t>2.</a:t>
            </a:r>
            <a:r>
              <a:rPr lang="ru-RU" sz="2800" b="1" dirty="0" smtClean="0">
                <a:solidFill>
                  <a:srgbClr val="FF0000"/>
                </a:solidFill>
              </a:rPr>
              <a:t>Интеграционный этап</a:t>
            </a:r>
            <a:r>
              <a:rPr lang="ru-RU" sz="2800" b="1" dirty="0" smtClean="0"/>
              <a:t>, длящийся 3 месяца. </a:t>
            </a:r>
            <a:endParaRPr lang="ru-RU" sz="2800" dirty="0" smtClean="0"/>
          </a:p>
          <a:p>
            <a:pPr lvl="0">
              <a:buNone/>
            </a:pPr>
            <a:r>
              <a:rPr lang="ru-RU" sz="2800" b="1" dirty="0" smtClean="0"/>
              <a:t>3.</a:t>
            </a:r>
            <a:r>
              <a:rPr lang="ru-RU" sz="2800" b="1" dirty="0" smtClean="0">
                <a:solidFill>
                  <a:srgbClr val="FF0000"/>
                </a:solidFill>
              </a:rPr>
              <a:t>Стабилизационный этап</a:t>
            </a:r>
            <a:r>
              <a:rPr lang="ru-RU" sz="2800" b="1" dirty="0" smtClean="0"/>
              <a:t>, длящийся до 2 месяцев.</a:t>
            </a:r>
            <a:endParaRPr lang="ru-RU" sz="2800" dirty="0" smtClean="0"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1266</Words>
  <Application>Microsoft Office PowerPoint</Application>
  <PresentationFormat>Экран (4:3)</PresentationFormat>
  <Paragraphs>162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Реабилитация в наркологии</vt:lpstr>
      <vt:lpstr>Определение</vt:lpstr>
      <vt:lpstr> Цель реабилитации </vt:lpstr>
      <vt:lpstr>Программа реабилитации. </vt:lpstr>
      <vt:lpstr>Задачи реабилитации</vt:lpstr>
      <vt:lpstr>Задачи реабилитации</vt:lpstr>
      <vt:lpstr>Задачи реабилитации</vt:lpstr>
      <vt:lpstr>Принципы построения и проведения лечебно-реабилитационного процесса   </vt:lpstr>
      <vt:lpstr>Принципы построения и проведения лечебно-реабилитационного процесса</vt:lpstr>
      <vt:lpstr>Условия, определяющие поведение пациентов и взаимодействие с персоналом  в ходе ЛРП </vt:lpstr>
      <vt:lpstr>Условия, определяющие поведение пациентов и взаимодействие с персоналом  в ходе ЛРП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Реабилитация в наркологии</dc:title>
  <dc:creator>Анатолий</dc:creator>
  <cp:lastModifiedBy>Пользователь</cp:lastModifiedBy>
  <cp:revision>13</cp:revision>
  <dcterms:created xsi:type="dcterms:W3CDTF">2013-02-04T17:26:40Z</dcterms:created>
  <dcterms:modified xsi:type="dcterms:W3CDTF">2015-04-01T04:25:51Z</dcterms:modified>
</cp:coreProperties>
</file>